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22"/>
  </p:notesMasterIdLst>
  <p:handoutMasterIdLst>
    <p:handoutMasterId r:id="rId23"/>
  </p:handoutMasterIdLst>
  <p:sldIdLst>
    <p:sldId id="256" r:id="rId8"/>
    <p:sldId id="262" r:id="rId9"/>
    <p:sldId id="279" r:id="rId10"/>
    <p:sldId id="284" r:id="rId11"/>
    <p:sldId id="266" r:id="rId12"/>
    <p:sldId id="280" r:id="rId13"/>
    <p:sldId id="281" r:id="rId14"/>
    <p:sldId id="285" r:id="rId15"/>
    <p:sldId id="287" r:id="rId16"/>
    <p:sldId id="288" r:id="rId17"/>
    <p:sldId id="286" r:id="rId18"/>
    <p:sldId id="282" r:id="rId19"/>
    <p:sldId id="283" r:id="rId20"/>
    <p:sldId id="274" r:id="rId21"/>
  </p:sldIdLst>
  <p:sldSz cx="9144000" cy="6858000" type="screen4x3"/>
  <p:notesSz cx="6811963" cy="99425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av ppt-mallen" id="{55D86A81-7526-4CB2-AD27-B3EF5E673B66}">
          <p14:sldIdLst>
            <p14:sldId id="256"/>
          </p14:sldIdLst>
        </p14:section>
        <p14:section name="Exempel på Layouter" id="{ADF40A6D-7FF3-41DA-948E-93F4E8FFB569}">
          <p14:sldIdLst>
            <p14:sldId id="262"/>
            <p14:sldId id="279"/>
            <p14:sldId id="284"/>
            <p14:sldId id="266"/>
            <p14:sldId id="280"/>
            <p14:sldId id="281"/>
            <p14:sldId id="285"/>
            <p14:sldId id="287"/>
            <p14:sldId id="288"/>
            <p14:sldId id="286"/>
            <p14:sldId id="282"/>
            <p14:sldId id="28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5269"/>
    <a:srgbClr val="326886"/>
    <a:srgbClr val="66FFFF"/>
    <a:srgbClr val="99CCFF"/>
    <a:srgbClr val="CCFF66"/>
    <a:srgbClr val="FF9900"/>
    <a:srgbClr val="CC9900"/>
    <a:srgbClr val="2C2C2C"/>
    <a:srgbClr val="A6B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763" autoAdjust="0"/>
  </p:normalViewPr>
  <p:slideViewPr>
    <p:cSldViewPr snapToGrid="0" snapToObjects="1">
      <p:cViewPr varScale="1">
        <p:scale>
          <a:sx n="86" d="100"/>
          <a:sy n="86" d="100"/>
        </p:scale>
        <p:origin x="1397" y="72"/>
      </p:cViewPr>
      <p:guideLst>
        <p:guide orient="horz" pos="3942"/>
        <p:guide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5290107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43570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971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AC767-4D1B-4381-818C-1B21FB639E3F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DF0D0-A96D-4A90-99BB-B6C1B02F99D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02275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9635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07614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28952206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85898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31008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72768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AC767-4D1B-4381-818C-1B21FB639E3F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DF0D0-A96D-4A90-99BB-B6C1B02F99D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81864667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AC767-4D1B-4381-818C-1B21FB639E3F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DF0D0-A96D-4A90-99BB-B6C1B02F99D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4768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148749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97041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98228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953236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65149852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49418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19489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67231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116089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0695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118594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9372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81335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722916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60030205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837361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15606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9924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731240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1413945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5538150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24018038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0065470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10851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879" r:id="rId2"/>
    <p:sldLayoutId id="2147483880" r:id="rId3"/>
    <p:sldLayoutId id="2147483881" r:id="rId4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80338" y="1735668"/>
            <a:ext cx="5486252" cy="2412999"/>
          </a:xfrm>
        </p:spPr>
        <p:txBody>
          <a:bodyPr/>
          <a:lstStyle/>
          <a:p>
            <a:r>
              <a:rPr lang="sv-SE" sz="3200" dirty="0"/>
              <a:t>Trafik- och parkeringsutredning Långdrag/Saltholmen</a:t>
            </a:r>
            <a:br>
              <a:rPr lang="sv-SE" sz="3200" dirty="0"/>
            </a:br>
            <a:br>
              <a:rPr lang="sv-SE" sz="1600" dirty="0"/>
            </a:br>
            <a:r>
              <a:rPr lang="sv-SE" sz="4000" dirty="0" err="1"/>
              <a:t>TPuls</a:t>
            </a:r>
            <a:endParaRPr lang="sv-SE" sz="4000" dirty="0"/>
          </a:p>
        </p:txBody>
      </p:sp>
      <p:sp>
        <p:nvSpPr>
          <p:cNvPr id="4" name="Underrubrik 3"/>
          <p:cNvSpPr>
            <a:spLocks noGrp="1"/>
          </p:cNvSpPr>
          <p:nvPr>
            <p:ph type="body" sz="quarter" idx="14"/>
          </p:nvPr>
        </p:nvSpPr>
        <p:spPr>
          <a:xfrm>
            <a:off x="2957186" y="4486504"/>
            <a:ext cx="5475620" cy="307777"/>
          </a:xfrm>
        </p:spPr>
        <p:txBody>
          <a:bodyPr/>
          <a:lstStyle/>
          <a:p>
            <a:r>
              <a:rPr lang="sv-SE" dirty="0"/>
              <a:t>Parkeringsbolagets arbetsgrupp 2017-10-09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076E6-95DB-42AF-8422-5B40969C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av en ”icke-lösning”?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280069-D414-4EB5-93DC-40E9A956D5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D3B756-84EB-47E9-A1E9-F1AB38D51C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00347-F5BF-4CED-AC81-3D969923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Hämmar utvecklingen av södra skärgården </a:t>
            </a:r>
          </a:p>
          <a:p>
            <a:r>
              <a:rPr lang="sv-SE" dirty="0"/>
              <a:t>Försvårar nybyggnad i skärgården – parkeringstal 0</a:t>
            </a:r>
          </a:p>
          <a:p>
            <a:r>
              <a:rPr lang="sv-SE" dirty="0"/>
              <a:t>Åldrande befolkning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8D46DB-6ECB-48DE-974F-E9D2C657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3416033"/>
            <a:ext cx="3854691" cy="232425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C41F5E4-19BE-47C7-8B5C-6212992F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79" y="3417762"/>
            <a:ext cx="3814619" cy="23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15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247D5-43F7-40B0-9410-819144A4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Rekommendationer detaljplan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D97BFC0-D6FF-40C6-9AB8-141ACD4B89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53E744-00DB-4A72-8459-106944955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E25D86-4B71-4C96-8CB1-EC3499DD2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Ombyggt terminalområde – en attraktiv bytespunkt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Kaj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Flytbryggor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Terminalbyggnad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Depå/verkstad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Hållplatser för buss och spårvagn 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Gata med spårvagnsslinga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Ytor för fotgängare och cyklister</a:t>
            </a:r>
          </a:p>
          <a:p>
            <a:pPr lvl="1">
              <a:spcAft>
                <a:spcPts val="600"/>
              </a:spcAft>
            </a:pPr>
            <a:r>
              <a:rPr lang="sv-SE" sz="1600" i="1" dirty="0"/>
              <a:t>Ersättning bryggor</a:t>
            </a:r>
          </a:p>
          <a:p>
            <a:pPr lvl="1">
              <a:spcAft>
                <a:spcPts val="1800"/>
              </a:spcAft>
            </a:pPr>
            <a:r>
              <a:rPr lang="sv-SE" sz="1600" i="1" dirty="0"/>
              <a:t>Ersättning parkering</a:t>
            </a:r>
          </a:p>
          <a:p>
            <a:pPr marL="0" indent="0">
              <a:buNone/>
            </a:pPr>
            <a:r>
              <a:rPr lang="sv-SE" dirty="0"/>
              <a:t>Avgöra om ytterligare parkeringsplatser </a:t>
            </a:r>
            <a:r>
              <a:rPr lang="sv-SE"/>
              <a:t>är genomförbara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2002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Möjliga åtgärder utan detaljplan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223A073-A5DA-4561-ABAA-C8AF2FAAF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450148" cy="4694400"/>
          </a:xfrm>
        </p:spPr>
        <p:txBody>
          <a:bodyPr/>
          <a:lstStyle/>
          <a:p>
            <a:pPr lvl="0">
              <a:spcAft>
                <a:spcPts val="1000"/>
              </a:spcAft>
            </a:pPr>
            <a:r>
              <a:rPr lang="sv-SE" sz="1800" dirty="0"/>
              <a:t>Omvandla besöksplatser på Saltholmen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Renodla parkeringsområden för olika användargrupper 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Öka prisdifferentieringen 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Omvandla förhyrda platser till tillståndsparkering 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Verka för utökad </a:t>
            </a:r>
            <a:r>
              <a:rPr lang="sv-SE" sz="1800" dirty="0" err="1"/>
              <a:t>bilpool</a:t>
            </a:r>
            <a:endParaRPr lang="sv-SE" sz="1800" dirty="0"/>
          </a:p>
          <a:p>
            <a:pPr lvl="0">
              <a:spcAft>
                <a:spcPts val="1000"/>
              </a:spcAft>
            </a:pPr>
            <a:r>
              <a:rPr lang="sv-SE" sz="1800" dirty="0"/>
              <a:t>Inför Styr och ställcyklar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Förbättra för fotgängare och cyklister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Fortsatt dialog med GREFAB</a:t>
            </a:r>
          </a:p>
          <a:p>
            <a:pPr lvl="0">
              <a:spcAft>
                <a:spcPts val="1000"/>
              </a:spcAft>
            </a:pPr>
            <a:r>
              <a:rPr lang="sv-SE" sz="1800" dirty="0"/>
              <a:t>Optimera befintliga ytor för parkering och anlägg ytterligare platser där det är möjligt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5376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F3D9BA-4D70-4AD6-B18C-0D95AEC2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och reflektioner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1EA3C63-285D-4499-BAAE-A423B52CA7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42A855-2864-4647-86E4-2511844467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FDA14BA-9A59-42A7-8AB0-D7E39E6F2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414637" cy="4694400"/>
          </a:xfrm>
        </p:spPr>
        <p:txBody>
          <a:bodyPr/>
          <a:lstStyle/>
          <a:p>
            <a:pPr marL="288000" indent="-288000"/>
            <a:r>
              <a:rPr lang="sv-SE" dirty="0"/>
              <a:t>Saltholmen kan inte bära hela södra skärgården, om tillgängligheten med bil ska vara fortsatt hög</a:t>
            </a:r>
          </a:p>
          <a:p>
            <a:pPr marL="288000" indent="-288000"/>
            <a:r>
              <a:rPr lang="sv-SE" dirty="0"/>
              <a:t>Kompletterande trafik till annan/andra hamnar, särskilt sommartid</a:t>
            </a:r>
          </a:p>
          <a:p>
            <a:pPr marL="288000" indent="-288000"/>
            <a:r>
              <a:rPr lang="sv-SE" dirty="0" err="1"/>
              <a:t>Testarena</a:t>
            </a:r>
            <a:r>
              <a:rPr lang="sv-SE" dirty="0"/>
              <a:t> för mobilitetstjänster?</a:t>
            </a:r>
          </a:p>
          <a:p>
            <a:pPr marL="288000" indent="-288000"/>
            <a:endParaRPr lang="sv-SE" dirty="0"/>
          </a:p>
          <a:p>
            <a:pPr marL="288000" indent="-2880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59381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82897"/>
            <a:ext cx="7154334" cy="61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369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6274" y="475702"/>
            <a:ext cx="6399974" cy="695069"/>
          </a:xfrm>
        </p:spPr>
        <p:txBody>
          <a:bodyPr/>
          <a:lstStyle/>
          <a:p>
            <a:r>
              <a:rPr lang="sv-SE" dirty="0"/>
              <a:t>KF-beslut 2016-05-12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66274" y="1335727"/>
            <a:ext cx="6948459" cy="4694400"/>
          </a:xfrm>
        </p:spPr>
        <p:txBody>
          <a:bodyPr/>
          <a:lstStyle/>
          <a:p>
            <a:pPr marL="360000" lvl="1">
              <a:spcAft>
                <a:spcPts val="1200"/>
              </a:spcAft>
            </a:pPr>
            <a:r>
              <a:rPr lang="sv-SE" sz="1800" dirty="0"/>
              <a:t>Saltholmen ska vara angöringspunkt för skärgårdstrafiken</a:t>
            </a:r>
          </a:p>
          <a:p>
            <a:pPr marL="360000" lvl="1">
              <a:spcAft>
                <a:spcPts val="1200"/>
              </a:spcAft>
            </a:pPr>
            <a:r>
              <a:rPr lang="sv-SE" sz="1800" dirty="0"/>
              <a:t>Staden ska fortsatt erbjuda de boende och företag i södra skärgården möjlighet att hyra en egen parkeringsplats på Saltholmen/Långedrag</a:t>
            </a:r>
          </a:p>
          <a:p>
            <a:pPr marL="360000" lvl="1">
              <a:spcAft>
                <a:spcPts val="1200"/>
              </a:spcAft>
            </a:pPr>
            <a:r>
              <a:rPr lang="sv-SE" sz="1800" dirty="0"/>
              <a:t>Ge kommunstyrelsen i uppdrag att återkomma till kommunfullmäktige med förslag om hur parkeringssituationen kan förbättras och utökas på Saltholmen/Långedrag</a:t>
            </a:r>
          </a:p>
          <a:p>
            <a:pPr marL="96475" lvl="1" indent="0">
              <a:spcAft>
                <a:spcPts val="600"/>
              </a:spcAft>
              <a:buNone/>
            </a:pPr>
            <a:endParaRPr lang="sv-SE" sz="1600" dirty="0"/>
          </a:p>
          <a:p>
            <a:pPr marL="180975" lvl="1" indent="0">
              <a:spcAft>
                <a:spcPts val="0"/>
              </a:spcAft>
              <a:buNone/>
            </a:pPr>
            <a:endParaRPr lang="sv-SE" sz="1800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  <a:p>
            <a:pPr lvl="4"/>
            <a:endParaRPr lang="sv-SE" sz="1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DC6FC-3F88-4510-8881-0CD95198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Genomförda utredningar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D2261CD-F6CB-4E92-BE6C-AE60468AD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609A64-1C9D-4736-A123-AF4A33EA3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889E5F-3E4E-41E8-8ECA-6B37AF9A62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876276" cy="4694400"/>
          </a:xfrm>
        </p:spPr>
        <p:txBody>
          <a:bodyPr/>
          <a:lstStyle/>
          <a:p>
            <a:pPr marL="288000" indent="-288000"/>
            <a:r>
              <a:rPr lang="sv-SE" sz="1800" dirty="0"/>
              <a:t>Rapport </a:t>
            </a:r>
            <a:r>
              <a:rPr lang="sv-SE" sz="1800" dirty="0" err="1"/>
              <a:t>Tpuls</a:t>
            </a:r>
            <a:r>
              <a:rPr lang="sv-SE" sz="1800" dirty="0"/>
              <a:t>, Norconsult, 2017 (slutkoncept oktober)</a:t>
            </a:r>
          </a:p>
          <a:p>
            <a:pPr marL="288000" indent="-288000"/>
            <a:r>
              <a:rPr lang="sv-SE" sz="1800" dirty="0"/>
              <a:t>Strukturskisser Saltholmen, (inkl. bedömning av kostnader och  miljökonsekvenser), </a:t>
            </a:r>
            <a:r>
              <a:rPr lang="sv-SE" sz="1800" dirty="0" err="1"/>
              <a:t>Tyréns</a:t>
            </a:r>
            <a:r>
              <a:rPr lang="sv-SE" sz="1800" dirty="0"/>
              <a:t>, 2017 </a:t>
            </a:r>
          </a:p>
          <a:p>
            <a:pPr marL="288000" indent="-288000"/>
            <a:r>
              <a:rPr lang="sv-SE" sz="1800" dirty="0"/>
              <a:t>Social konsekvensanalys Saltholmen, </a:t>
            </a:r>
            <a:r>
              <a:rPr lang="sv-SE" sz="1800" dirty="0" err="1"/>
              <a:t>Tyréns</a:t>
            </a:r>
            <a:r>
              <a:rPr lang="sv-SE" sz="1800" dirty="0"/>
              <a:t>, 2017 </a:t>
            </a:r>
          </a:p>
          <a:p>
            <a:pPr marL="288000" indent="-288000"/>
            <a:r>
              <a:rPr lang="sv-SE" sz="1800" dirty="0"/>
              <a:t>Naturvärdesinventering Saltholmen, </a:t>
            </a:r>
            <a:r>
              <a:rPr lang="sv-SE" sz="1800" dirty="0" err="1"/>
              <a:t>Tyréns</a:t>
            </a:r>
            <a:r>
              <a:rPr lang="sv-SE" sz="1800" dirty="0"/>
              <a:t>, 2017 </a:t>
            </a:r>
          </a:p>
          <a:p>
            <a:pPr marL="288000" indent="-288000"/>
            <a:r>
              <a:rPr lang="sv-SE" sz="1800" dirty="0"/>
              <a:t>Saltholmen Resecentrum – förstudie av nytt terminalområde, </a:t>
            </a:r>
            <a:r>
              <a:rPr lang="sv-SE" sz="1800" dirty="0" err="1"/>
              <a:t>Sweco</a:t>
            </a:r>
            <a:r>
              <a:rPr lang="sv-SE" sz="1800" dirty="0"/>
              <a:t>, 2017</a:t>
            </a:r>
          </a:p>
          <a:p>
            <a:pPr marL="288000" indent="-288000"/>
            <a:r>
              <a:rPr lang="sv-SE" sz="1800" dirty="0"/>
              <a:t>Kostnadskalkyl Saltholmen Resecentrum och kajer, </a:t>
            </a:r>
            <a:r>
              <a:rPr lang="sv-SE" sz="1800" dirty="0" err="1"/>
              <a:t>Sweco</a:t>
            </a:r>
            <a:r>
              <a:rPr lang="sv-SE" sz="1800" dirty="0"/>
              <a:t>, 2017</a:t>
            </a:r>
          </a:p>
          <a:p>
            <a:pPr marL="288000" indent="-288000"/>
            <a:r>
              <a:rPr lang="sv-SE" sz="1800" dirty="0"/>
              <a:t>Utredning cykelmobilitet – Saltholmen, Långedrag och Hinsholmen, </a:t>
            </a:r>
            <a:r>
              <a:rPr lang="sv-SE" sz="1800" dirty="0" err="1"/>
              <a:t>Koucky</a:t>
            </a:r>
            <a:r>
              <a:rPr lang="sv-SE" sz="1800" dirty="0"/>
              <a:t> &amp; Partners, 2016 </a:t>
            </a:r>
          </a:p>
        </p:txBody>
      </p:sp>
    </p:spTree>
    <p:extLst>
      <p:ext uri="{BB962C8B-B14F-4D97-AF65-F5344CB8AC3E}">
        <p14:creationId xmlns:p14="http://schemas.microsoft.com/office/powerpoint/2010/main" val="38446060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10DD3-D9CE-4D81-A477-B7A5D5B6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Ombyggt terminalområde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7F2694-508E-4A7B-99F5-4145B526E3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21143E-8EC1-4621-B5CC-58FCA2414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C31E584-B4B6-4F06-97AC-2CE0A5C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27" y="1446781"/>
            <a:ext cx="6148974" cy="43503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3AF735-72B7-4A1F-8041-6ED7D8F48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2514163" cy="46944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Ny terminal – en bra bytespunkt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Kaj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Flytbryggor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Terminalbyggnad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Depå/verkstad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Hållplatser för buss och spårvagn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Ytor för fotgängare och cyklister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Ersättning bryggor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800" i="1" dirty="0"/>
              <a:t>Ersättning parkering</a:t>
            </a:r>
          </a:p>
        </p:txBody>
      </p:sp>
    </p:spTree>
    <p:extLst>
      <p:ext uri="{BB962C8B-B14F-4D97-AF65-F5344CB8AC3E}">
        <p14:creationId xmlns:p14="http://schemas.microsoft.com/office/powerpoint/2010/main" val="417971604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Strukturskisser – tre scenarier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57272"/>
              </p:ext>
            </p:extLst>
          </p:nvPr>
        </p:nvGraphicFramePr>
        <p:xfrm>
          <a:off x="584200" y="1744133"/>
          <a:ext cx="7950200" cy="32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1600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platser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2000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platser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2600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platser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Boende och verksamma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1 300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1 500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2 100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Besökande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300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500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500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Totalt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>
                          <a:effectLst/>
                        </a:rPr>
                        <a:t>1 600</a:t>
                      </a:r>
                      <a:endParaRPr lang="sv-S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2</a:t>
                      </a:r>
                      <a:r>
                        <a:rPr lang="sv-SE" sz="1600" baseline="0" dirty="0">
                          <a:effectLst/>
                        </a:rPr>
                        <a:t> 0</a:t>
                      </a:r>
                      <a:r>
                        <a:rPr lang="sv-SE" sz="1600" dirty="0">
                          <a:effectLst/>
                        </a:rPr>
                        <a:t>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>
                          <a:effectLst/>
                        </a:rPr>
                        <a:t>2 600</a:t>
                      </a:r>
                      <a:endParaRPr lang="sv-S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009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Strukturskiss 1600 platser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979236"/>
            <a:ext cx="8441265" cy="52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857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Strukturskiss 2600 platser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3777"/>
            <a:ext cx="8402449" cy="51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7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27DA8-DE30-462B-8DDD-D10EF087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Ekonomiska konsekvenser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E00F3DB-14BC-4DB7-BCC5-75A07F9473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3D1214-20A8-4E80-937C-F4E7ADF07C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5A26EE-AE54-4D46-86E7-ED0621F18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6118497" cy="4694400"/>
          </a:xfrm>
        </p:spPr>
        <p:txBody>
          <a:bodyPr/>
          <a:lstStyle/>
          <a:p>
            <a:pPr marL="288000" indent="-288000"/>
            <a:r>
              <a:rPr lang="sv-SE" dirty="0"/>
              <a:t>Terminalområde Saltholmen – 350-400 miljoner                 </a:t>
            </a:r>
            <a:r>
              <a:rPr lang="sv-SE" sz="1800" i="1" dirty="0"/>
              <a:t>(VGR och kommunen)</a:t>
            </a:r>
          </a:p>
          <a:p>
            <a:pPr marL="288000" indent="-288000"/>
            <a:r>
              <a:rPr lang="sv-SE" dirty="0"/>
              <a:t>Kompletterande trafik till annan/andra hamnar – ? </a:t>
            </a:r>
            <a:r>
              <a:rPr lang="sv-SE" sz="1800" i="1" dirty="0"/>
              <a:t>(VGR och kommunen)</a:t>
            </a:r>
          </a:p>
          <a:p>
            <a:pPr marL="288000" indent="-288000"/>
            <a:r>
              <a:rPr lang="sv-SE" dirty="0"/>
              <a:t>Avsevärt dyrare parkering i nya anläggningar       </a:t>
            </a:r>
            <a:r>
              <a:rPr lang="sv-SE" sz="1800" i="1" dirty="0"/>
              <a:t>(den som parkerar)</a:t>
            </a:r>
            <a:endParaRPr lang="sv-SE" i="1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1715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1B98B8-A501-4F76-A754-66914A42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Begränsande faktorer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956011-A84F-4D37-9588-08B884CC12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0DF72E-DB22-4A9F-9717-CA3C0171C0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70D852-1AF7-4784-91FA-57AAA4CAC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8000" indent="-288000">
              <a:spcAft>
                <a:spcPts val="1000"/>
              </a:spcAft>
            </a:pPr>
            <a:r>
              <a:rPr lang="sv-SE" sz="1800" dirty="0"/>
              <a:t>Trafiksituation på </a:t>
            </a:r>
            <a:r>
              <a:rPr lang="sv-SE" sz="1800" dirty="0" err="1"/>
              <a:t>Saltholmsgatan</a:t>
            </a:r>
            <a:r>
              <a:rPr lang="sv-SE" sz="1800" dirty="0"/>
              <a:t> </a:t>
            </a:r>
          </a:p>
          <a:p>
            <a:pPr marL="612000" lvl="3">
              <a:spcAft>
                <a:spcPts val="600"/>
              </a:spcAft>
            </a:pPr>
            <a:r>
              <a:rPr lang="sv-SE" dirty="0"/>
              <a:t>Buller</a:t>
            </a:r>
          </a:p>
          <a:p>
            <a:pPr marL="612000" lvl="3">
              <a:spcAft>
                <a:spcPts val="600"/>
              </a:spcAft>
            </a:pPr>
            <a:r>
              <a:rPr lang="sv-SE" dirty="0"/>
              <a:t>Trafiksäkerhet</a:t>
            </a:r>
          </a:p>
          <a:p>
            <a:pPr marL="612000" lvl="3">
              <a:spcAft>
                <a:spcPts val="1000"/>
              </a:spcAft>
            </a:pPr>
            <a:r>
              <a:rPr lang="sv-SE" dirty="0"/>
              <a:t>Framkomlighet för kollektivtrafik, fotgängare och cyklister </a:t>
            </a:r>
            <a:endParaRPr lang="sv-SE" sz="1400" dirty="0"/>
          </a:p>
          <a:p>
            <a:pPr marL="288000" indent="-288000">
              <a:spcAft>
                <a:spcPts val="1000"/>
              </a:spcAft>
            </a:pPr>
            <a:r>
              <a:rPr lang="sv-SE" sz="1800" dirty="0"/>
              <a:t>Påverkan på landskapsbilden, kulturmiljö och naturmiljö </a:t>
            </a:r>
          </a:p>
          <a:p>
            <a:pPr marL="288000" indent="-288000">
              <a:spcAft>
                <a:spcPts val="1000"/>
              </a:spcAft>
            </a:pPr>
            <a:r>
              <a:rPr lang="sv-SE" sz="1800" dirty="0"/>
              <a:t>Höga parkeringskostnader</a:t>
            </a:r>
          </a:p>
          <a:p>
            <a:pPr marL="288000" indent="-288000">
              <a:spcAft>
                <a:spcPts val="1000"/>
              </a:spcAft>
            </a:pPr>
            <a:endParaRPr lang="sv-SE" dirty="0"/>
          </a:p>
          <a:p>
            <a:pPr marL="288000" indent="-288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Max ytterligare cirka 500 bilplatser på Saltholmen </a:t>
            </a:r>
          </a:p>
          <a:p>
            <a:pPr marL="288000" indent="-288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Ersättning för cirka 300 bilplatser som tas i anspråk av ombyggt terminalområde</a:t>
            </a:r>
          </a:p>
          <a:p>
            <a:pPr marL="288000" indent="-288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I berget eller garage under mark</a:t>
            </a:r>
          </a:p>
          <a:p>
            <a:pPr marL="288000" indent="-288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För boende och verksamma i skärgården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353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</Template>
  <TotalTime>6079</TotalTime>
  <Words>516</Words>
  <Application>Microsoft Office PowerPoint</Application>
  <PresentationFormat>Bildspel på skärmen (4:3)</PresentationFormat>
  <Paragraphs>126</Paragraphs>
  <Slides>14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Trafik- och parkeringsutredning Långdrag/Saltholmen  TPuls</vt:lpstr>
      <vt:lpstr>KF-beslut 2016-05-12</vt:lpstr>
      <vt:lpstr>Genomförda utredningar</vt:lpstr>
      <vt:lpstr>Ombyggt terminalområde</vt:lpstr>
      <vt:lpstr>Strukturskisser – tre scenarier</vt:lpstr>
      <vt:lpstr>Strukturskiss 1600 platser</vt:lpstr>
      <vt:lpstr>Strukturskiss 2600 platser</vt:lpstr>
      <vt:lpstr>Ekonomiska konsekvenser</vt:lpstr>
      <vt:lpstr>Begränsande faktorer</vt:lpstr>
      <vt:lpstr>Konsekvenser av en ”icke-lösning”?</vt:lpstr>
      <vt:lpstr>Rekommendationer detaljplan</vt:lpstr>
      <vt:lpstr>Möjliga åtgärder utan detaljplan</vt:lpstr>
      <vt:lpstr>Slutsatser och reflektioner</vt:lpstr>
      <vt:lpstr>PowerPoint-presentation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TPUSS</dc:title>
  <dc:creator>annkje0731</dc:creator>
  <cp:lastModifiedBy>Folkeson Carolin</cp:lastModifiedBy>
  <cp:revision>218</cp:revision>
  <cp:lastPrinted>2016-04-21T08:37:20Z</cp:lastPrinted>
  <dcterms:created xsi:type="dcterms:W3CDTF">2016-01-20T10:10:40Z</dcterms:created>
  <dcterms:modified xsi:type="dcterms:W3CDTF">2017-10-09T13:53:12Z</dcterms:modified>
</cp:coreProperties>
</file>